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5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83026" autoAdjust="0"/>
  </p:normalViewPr>
  <p:slideViewPr>
    <p:cSldViewPr snapToGrid="0" showGuides="1">
      <p:cViewPr varScale="1">
        <p:scale>
          <a:sx n="56" d="100"/>
          <a:sy n="56" d="100"/>
        </p:scale>
        <p:origin x="1176" y="72"/>
      </p:cViewPr>
      <p:guideLst>
        <p:guide orient="horz" pos="2088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2862" y="9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520E7DF3-FE02-4A7A-88AA-0B8EF24DA87C}" type="datetimeFigureOut">
              <a:rPr lang="en-US" smtClean="0"/>
              <a:t>1/6/2018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4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9699D154-C081-4433-AC07-661EE691A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35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learn about Statements and Expressions.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94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Following the order within expressions is tricky, because they are not always left to right.</a:t>
            </a:r>
          </a:p>
          <a:p>
            <a:r>
              <a:rPr lang="en-US" dirty="0"/>
              <a:t>Consider this mathematical expression, where the addition happens before the multiplication.</a:t>
            </a:r>
          </a:p>
          <a:p>
            <a:r>
              <a:rPr lang="en-US" dirty="0"/>
              <a:t>The same thing happens with an assignment; the expression on the right is evaluated BEFORE the assignment occurs on the left.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047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Programs execute line by line, one step at a time.</a:t>
            </a:r>
          </a:p>
          <a:p>
            <a:r>
              <a:rPr lang="en-US" dirty="0"/>
              <a:t>Many times, the programs run super fast, and you won't see this behavior.</a:t>
            </a:r>
          </a:p>
          <a:p>
            <a:r>
              <a:rPr lang="en-US" dirty="0"/>
              <a:t>We have some tools that let us slow down and see the execution.</a:t>
            </a:r>
          </a:p>
          <a:p>
            <a:r>
              <a:rPr lang="en-US" dirty="0"/>
              <a:t>But either way, programs run one line at a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69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about reading a book or acting out a script, how we move down a page.</a:t>
            </a:r>
          </a:p>
          <a:p>
            <a:r>
              <a:rPr lang="en-US" dirty="0"/>
              <a:t>This is just like how the instructions of a program are read.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43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result of this step-by-step instruction is that programs are executed *over time*.</a:t>
            </a:r>
          </a:p>
          <a:p>
            <a:r>
              <a:rPr lang="en-US" dirty="0"/>
              <a:t>Although execution happens very, very fast, it does not happen all at once.</a:t>
            </a:r>
          </a:p>
          <a:p>
            <a:r>
              <a:rPr lang="en-US" dirty="0"/>
              <a:t>Time is a crucial component in running programs.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09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single line of code is known as a "Statement".</a:t>
            </a:r>
          </a:p>
          <a:p>
            <a:r>
              <a:rPr lang="en-US" dirty="0"/>
              <a:t>A program is, quite literally, a sequence of statements.</a:t>
            </a:r>
          </a:p>
          <a:p>
            <a:r>
              <a:rPr lang="en-US" dirty="0"/>
              <a:t>There are many kinds of statements, but we only know about a few so far.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465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expression is any kind of combination of literal values, arithmetic operators, Boolean operators, and variables.</a:t>
            </a:r>
          </a:p>
          <a:p>
            <a:r>
              <a:rPr lang="en-US" dirty="0"/>
              <a:t>Any value is an expression.</a:t>
            </a:r>
          </a:p>
          <a:p>
            <a:r>
              <a:rPr lang="en-US" dirty="0"/>
              <a:t>Any variable is an expression.</a:t>
            </a:r>
          </a:p>
          <a:p>
            <a:r>
              <a:rPr lang="en-US" dirty="0"/>
              <a:t>Expressions can be made up of expressions.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21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BlockPy</a:t>
            </a:r>
            <a:r>
              <a:rPr lang="en-US" dirty="0"/>
              <a:t>, you can see that expression blocks have a rounded left edge.</a:t>
            </a:r>
          </a:p>
          <a:p>
            <a:r>
              <a:rPr lang="en-US" dirty="0"/>
              <a:t>Statement blocks have a pointy bit on the bottom and a notch on the top.</a:t>
            </a:r>
          </a:p>
          <a:p>
            <a:r>
              <a:rPr lang="en-US" dirty="0"/>
              <a:t>This visually shows you the difference between statements and expressions.</a:t>
            </a:r>
          </a:p>
          <a:p>
            <a:r>
              <a:rPr lang="en-US" dirty="0"/>
              <a:t>Statements join vertically, and expressions join horizontally.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5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programs run from top to bottom, the order of statements is important.</a:t>
            </a:r>
          </a:p>
          <a:p>
            <a:r>
              <a:rPr lang="en-US" dirty="0"/>
              <a:t>If you rearranged the sentences of a book at random, they wouldn't make much sense - the same is true for programs.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87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say that the computer "Evaluates" an expression, when it reduces it.</a:t>
            </a:r>
          </a:p>
          <a:p>
            <a:r>
              <a:rPr lang="en-US" dirty="0"/>
              <a:t>The "evaluation" doesn't happen until the program is run.</a:t>
            </a:r>
          </a:p>
          <a:p>
            <a:r>
              <a:rPr lang="en-US" dirty="0"/>
              <a:t>It is important to learn how to "evaluate" expressions in your head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61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9506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1BB9-6BF1-45DD-A295-1C16F94DB944}" type="datetimeFigureOut">
              <a:rPr lang="en-US" smtClean="0"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09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1BB9-6BF1-45DD-A295-1C16F94DB944}" type="datetimeFigureOut">
              <a:rPr lang="en-US" smtClean="0"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079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59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92329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58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08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12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4261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>
              <a:buClrTx/>
              <a:defRPr sz="2800">
                <a:solidFill>
                  <a:schemeClr val="tx1"/>
                </a:solidFill>
              </a:defRPr>
            </a:lvl2pPr>
            <a:lvl3pPr>
              <a:buClrTx/>
              <a:defRPr sz="2400">
                <a:solidFill>
                  <a:schemeClr val="tx1"/>
                </a:solidFill>
              </a:defRPr>
            </a:lvl3pPr>
            <a:lvl4pPr>
              <a:buClrTx/>
              <a:defRPr sz="2000">
                <a:solidFill>
                  <a:schemeClr val="tx1"/>
                </a:solidFill>
              </a:defRPr>
            </a:lvl4pPr>
            <a:lvl5pPr>
              <a:buClrTx/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6211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65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55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  <p:sldLayoutId id="2147484104" r:id="rId9"/>
    <p:sldLayoutId id="2147484105" r:id="rId10"/>
    <p:sldLayoutId id="21474841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Tx/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6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30BA-40E2-46F9-AF7E-383A31916D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Statements</a:t>
            </a:r>
            <a:br>
              <a:rPr lang="en-US" dirty="0"/>
            </a:br>
            <a:r>
              <a:rPr lang="en-US" sz="6000" dirty="0"/>
              <a:t>and</a:t>
            </a:r>
            <a:r>
              <a:rPr lang="en-US" dirty="0"/>
              <a:t> Expressions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DDB7E2-50CB-4BEE-9464-FFA228A3FF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Introduction to Programming in Python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1A3522C-F116-4E21-91B5-0D773A0537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89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4190">
        <p159:morph option="byObject"/>
      </p:transition>
    </mc:Choice>
    <mc:Fallback>
      <p:transition spd="slow" advTm="41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A5F18-58CE-4821-8338-4B5B6356F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within Expressions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2BEAF3-9469-4E79-85CC-C662450140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E660AD-88B8-45F7-BC0C-2B09954A0B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*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+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8E4545-4091-4CE3-A7F1-BD844E8B8A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45A5E9-578D-41A5-955A-F888D33A314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score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+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</a:t>
            </a:r>
            <a:endParaRPr lang="en-US" sz="2400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2117A129-E2E9-4010-9688-A8B04842363C}"/>
              </a:ext>
            </a:extLst>
          </p:cNvPr>
          <p:cNvSpPr/>
          <p:nvPr/>
        </p:nvSpPr>
        <p:spPr>
          <a:xfrm>
            <a:off x="6668070" y="4410962"/>
            <a:ext cx="4727276" cy="1358074"/>
          </a:xfrm>
          <a:prstGeom prst="wedgeRoundRectCallout">
            <a:avLst>
              <a:gd name="adj1" fmla="val -22293"/>
              <a:gd name="adj2" fmla="val -142032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/>
              <a:t>First, </a:t>
            </a:r>
            <a:r>
              <a:rPr lang="en-US" sz="2800">
                <a:solidFill>
                  <a:srgbClr val="800000"/>
                </a:solidFill>
                <a:latin typeface="Courier New" panose="02070309020205020404" pitchFamily="49" charset="0"/>
              </a:rPr>
              <a:t>5</a:t>
            </a:r>
            <a:r>
              <a:rPr lang="en-US" sz="2800" b="1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US" sz="2800">
                <a:solidFill>
                  <a:srgbClr val="800000"/>
                </a:solidFill>
                <a:latin typeface="Courier New" panose="02070309020205020404" pitchFamily="49" charset="0"/>
              </a:rPr>
              <a:t>3</a:t>
            </a:r>
            <a:r>
              <a:rPr lang="en-US" sz="2800"/>
              <a:t> is evaluated to </a:t>
            </a:r>
            <a:r>
              <a:rPr lang="en-US" sz="2800">
                <a:solidFill>
                  <a:srgbClr val="800000"/>
                </a:solidFill>
                <a:latin typeface="Courier New" panose="02070309020205020404" pitchFamily="49" charset="0"/>
              </a:rPr>
              <a:t>8</a:t>
            </a:r>
            <a:endParaRPr lang="en-US" sz="2800"/>
          </a:p>
          <a:p>
            <a:r>
              <a:rPr lang="en-US" sz="2800"/>
              <a:t>Then, </a:t>
            </a:r>
            <a:r>
              <a:rPr lang="en-US" sz="2800">
                <a:solidFill>
                  <a:srgbClr val="800000"/>
                </a:solidFill>
                <a:latin typeface="Courier New" panose="02070309020205020404" pitchFamily="49" charset="0"/>
              </a:rPr>
              <a:t>5</a:t>
            </a:r>
            <a:r>
              <a:rPr lang="en-US" sz="2800"/>
              <a:t> is stored in </a:t>
            </a:r>
            <a:r>
              <a:rPr lang="en-US" sz="2800">
                <a:solidFill>
                  <a:srgbClr val="000000"/>
                </a:solidFill>
                <a:latin typeface="Courier New" panose="02070309020205020404" pitchFamily="49" charset="0"/>
              </a:rPr>
              <a:t>score</a:t>
            </a:r>
            <a:endParaRPr lang="en-US" sz="2800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DAAC186C-FAD2-4F77-BB6D-F0E6F815808E}"/>
              </a:ext>
            </a:extLst>
          </p:cNvPr>
          <p:cNvSpPr/>
          <p:nvPr/>
        </p:nvSpPr>
        <p:spPr>
          <a:xfrm>
            <a:off x="1143000" y="4410962"/>
            <a:ext cx="4727276" cy="1358074"/>
          </a:xfrm>
          <a:prstGeom prst="wedgeRoundRectCallout">
            <a:avLst>
              <a:gd name="adj1" fmla="val -22293"/>
              <a:gd name="adj2" fmla="val -142032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/>
              <a:t>First, 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4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2</a:t>
            </a:r>
            <a:r>
              <a:rPr lang="en-US" sz="2800" dirty="0"/>
              <a:t> is evaluated to 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6</a:t>
            </a:r>
            <a:endParaRPr lang="en-US" sz="2800" dirty="0"/>
          </a:p>
          <a:p>
            <a:r>
              <a:rPr lang="en-US" sz="2800" dirty="0"/>
              <a:t>Then, 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5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6</a:t>
            </a:r>
            <a:r>
              <a:rPr lang="en-US" sz="2800" dirty="0"/>
              <a:t> is evaluated to 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30</a:t>
            </a:r>
            <a:endParaRPr lang="en-US" sz="2800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AB2E84EA-6095-4586-9CA4-AEDFFC4936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0265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4433">
        <p159:morph option="byObject"/>
      </p:transition>
    </mc:Choice>
    <mc:Fallback>
      <p:transition spd="slow" advTm="244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F551F-9165-4145-A294-447B89441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/>
          <a:lstStyle/>
          <a:p>
            <a:r>
              <a:rPr lang="en-US" dirty="0"/>
              <a:t>Sequence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18A2D1-544B-4031-A617-3591C3C0C466}"/>
              </a:ext>
            </a:extLst>
          </p:cNvPr>
          <p:cNvSpPr/>
          <p:nvPr/>
        </p:nvSpPr>
        <p:spPr>
          <a:xfrm>
            <a:off x="4472797" y="2587772"/>
            <a:ext cx="50953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count </a:t>
            </a:r>
            <a:r>
              <a:rPr lang="en-US" sz="3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3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36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endParaRPr lang="en-US" sz="3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36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print</a:t>
            </a:r>
            <a:r>
              <a:rPr lang="en-US" sz="3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3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count</a:t>
            </a:r>
            <a:r>
              <a:rPr lang="en-US" sz="3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US" sz="3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3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count </a:t>
            </a:r>
            <a:r>
              <a:rPr lang="en-US" sz="3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3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count </a:t>
            </a:r>
            <a:r>
              <a:rPr lang="en-US" sz="3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+</a:t>
            </a:r>
            <a:r>
              <a:rPr lang="en-US" sz="3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36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</a:t>
            </a:r>
            <a:endParaRPr lang="en-US" sz="3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3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count </a:t>
            </a:r>
            <a:r>
              <a:rPr lang="en-US" sz="3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3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count </a:t>
            </a:r>
            <a:r>
              <a:rPr lang="en-US" sz="3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+</a:t>
            </a:r>
            <a:r>
              <a:rPr lang="en-US" sz="3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36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endParaRPr lang="en-US" sz="3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36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print</a:t>
            </a:r>
            <a:r>
              <a:rPr lang="en-US" sz="3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3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count</a:t>
            </a:r>
            <a:r>
              <a:rPr lang="en-US" sz="3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US" sz="3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04752C12-749E-46F9-98A1-CDDE3B45A022}"/>
              </a:ext>
            </a:extLst>
          </p:cNvPr>
          <p:cNvSpPr/>
          <p:nvPr/>
        </p:nvSpPr>
        <p:spPr>
          <a:xfrm>
            <a:off x="2432650" y="2725947"/>
            <a:ext cx="797943" cy="272414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085685-6668-4DC9-9212-D72BAF6465C7}"/>
              </a:ext>
            </a:extLst>
          </p:cNvPr>
          <p:cNvCxnSpPr/>
          <p:nvPr/>
        </p:nvCxnSpPr>
        <p:spPr>
          <a:xfrm>
            <a:off x="4278702" y="2587772"/>
            <a:ext cx="0" cy="286232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F9C186A-25B3-4D3A-961B-E3F00E988804}"/>
              </a:ext>
            </a:extLst>
          </p:cNvPr>
          <p:cNvSpPr txBox="1"/>
          <p:nvPr/>
        </p:nvSpPr>
        <p:spPr>
          <a:xfrm>
            <a:off x="3388136" y="2674188"/>
            <a:ext cx="554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BFBA4B-CD98-4F3F-A69D-39F98CABCFFC}"/>
              </a:ext>
            </a:extLst>
          </p:cNvPr>
          <p:cNvSpPr txBox="1"/>
          <p:nvPr/>
        </p:nvSpPr>
        <p:spPr>
          <a:xfrm>
            <a:off x="3331230" y="3227720"/>
            <a:ext cx="66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7B06D0-D84F-4638-92CC-753453E7DFEE}"/>
              </a:ext>
            </a:extLst>
          </p:cNvPr>
          <p:cNvSpPr txBox="1"/>
          <p:nvPr/>
        </p:nvSpPr>
        <p:spPr>
          <a:xfrm>
            <a:off x="3369702" y="3781252"/>
            <a:ext cx="591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53A991-BE2C-475B-9F36-D86EDD198C82}"/>
              </a:ext>
            </a:extLst>
          </p:cNvPr>
          <p:cNvSpPr txBox="1"/>
          <p:nvPr/>
        </p:nvSpPr>
        <p:spPr>
          <a:xfrm>
            <a:off x="3358481" y="4334784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4th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F4A0B4-BB79-46D1-9BE2-5AC9164DAB64}"/>
              </a:ext>
            </a:extLst>
          </p:cNvPr>
          <p:cNvSpPr txBox="1"/>
          <p:nvPr/>
        </p:nvSpPr>
        <p:spPr>
          <a:xfrm>
            <a:off x="3364091" y="4888317"/>
            <a:ext cx="603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5th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BD4726A-C8DA-4D83-AD46-E580A21812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951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0047">
        <p159:morph option="byObject"/>
      </p:transition>
    </mc:Choice>
    <mc:Fallback>
      <p:transition spd="slow" advTm="200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06C1D-06B2-4102-86B8-0177F93B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Metaphor</a:t>
            </a:r>
          </a:p>
        </p:txBody>
      </p:sp>
      <p:pic>
        <p:nvPicPr>
          <p:cNvPr id="1026" name="Picture 2" descr="Man with book 1 by Gartus">
            <a:extLst>
              <a:ext uri="{FF2B5EF4-FFF2-40B4-BE49-F238E27FC236}">
                <a16:creationId xmlns:a16="http://schemas.microsoft.com/office/drawing/2014/main" id="{F38D563B-C6C6-4E4B-909E-F22AD6056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196" y="2791720"/>
            <a:ext cx="2509607" cy="334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E5788DD8-A1BA-4B40-8C54-A0C6A97D8F5B}"/>
              </a:ext>
            </a:extLst>
          </p:cNvPr>
          <p:cNvSpPr/>
          <p:nvPr/>
        </p:nvSpPr>
        <p:spPr>
          <a:xfrm>
            <a:off x="4185589" y="2953738"/>
            <a:ext cx="483079" cy="168727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D351297-126F-444B-B9B1-7B5C67BF84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507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2426">
        <p159:morph option="byObject"/>
      </p:transition>
    </mc:Choice>
    <mc:Fallback>
      <p:transition spd="slow" advTm="1242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2F02F-B32A-4BC0-849D-6806DBE93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</a:t>
            </a:r>
          </a:p>
        </p:txBody>
      </p:sp>
      <p:pic>
        <p:nvPicPr>
          <p:cNvPr id="2052" name="Picture 4" descr="Stopwatch by conte magnus">
            <a:extLst>
              <a:ext uri="{FF2B5EF4-FFF2-40B4-BE49-F238E27FC236}">
                <a16:creationId xmlns:a16="http://schemas.microsoft.com/office/drawing/2014/main" id="{D2DEBFC2-AFB7-4000-A41B-43550871D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377" y="2208361"/>
            <a:ext cx="2023234" cy="260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D36054-FB4D-4547-AEAD-E7AC6EE2438C}"/>
              </a:ext>
            </a:extLst>
          </p:cNvPr>
          <p:cNvSpPr/>
          <p:nvPr/>
        </p:nvSpPr>
        <p:spPr>
          <a:xfrm>
            <a:off x="4259728" y="1725283"/>
            <a:ext cx="50953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count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print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count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count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count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+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count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count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+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print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count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F46C945-69F7-4BC6-B012-E22F9CFD681D}"/>
              </a:ext>
            </a:extLst>
          </p:cNvPr>
          <p:cNvCxnSpPr/>
          <p:nvPr/>
        </p:nvCxnSpPr>
        <p:spPr>
          <a:xfrm>
            <a:off x="4259728" y="3830128"/>
            <a:ext cx="484381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5DBFB3D-45B5-4A57-8A4D-0F5E72B8C459}"/>
              </a:ext>
            </a:extLst>
          </p:cNvPr>
          <p:cNvSpPr txBox="1"/>
          <p:nvPr/>
        </p:nvSpPr>
        <p:spPr>
          <a:xfrm>
            <a:off x="4259728" y="3995982"/>
            <a:ext cx="52854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Line 1 took 1 millisecond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Line 2 took 3 milliseconds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Line 3 took 2 milliseconds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Line 4 took 2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millliseconds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Line 5 took 3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millliseconds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Total execution time: 11 milliseconds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0F48F6A-D59D-41B9-B408-E28B38003E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542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0391">
        <p159:morph option="byObject"/>
      </p:transition>
    </mc:Choice>
    <mc:Fallback>
      <p:transition spd="slow" advTm="203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E5337-92DD-4F39-BB29-DCC90A5BD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D9B6AE-51D0-4135-8EE5-CA4551B0A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Assignment Statement</a:t>
            </a:r>
          </a:p>
          <a:p>
            <a:pPr marL="274320" lvl="1" indent="0">
              <a:buNone/>
            </a:pP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count 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dirty="0">
                <a:solidFill>
                  <a:srgbClr val="800000"/>
                </a:solidFill>
                <a:latin typeface="Courier New" panose="02070309020205020404" pitchFamily="49" charset="0"/>
              </a:rPr>
              <a:t>0</a:t>
            </a:r>
          </a:p>
          <a:p>
            <a:endParaRPr lang="en-US" sz="3200" dirty="0"/>
          </a:p>
          <a:p>
            <a:r>
              <a:rPr lang="en-US" sz="3200" dirty="0"/>
              <a:t>Print statement</a:t>
            </a:r>
          </a:p>
          <a:p>
            <a:pPr marL="274320" lvl="1" indent="0">
              <a:buNone/>
            </a:pPr>
            <a:r>
              <a:rPr lang="en-US" sz="3200" b="1" dirty="0">
                <a:solidFill>
                  <a:srgbClr val="0000FF"/>
                </a:solidFill>
                <a:latin typeface="Courier New" panose="02070309020205020404" pitchFamily="49" charset="0"/>
              </a:rPr>
              <a:t>print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count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3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endParaRPr lang="en-US" sz="32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3F0F878-FA94-4629-A4B7-D9FA086657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233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7460">
        <p159:morph option="byObject"/>
      </p:transition>
    </mc:Choice>
    <mc:Fallback>
      <p:transition spd="slow" advTm="174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0599B-3011-4A65-9976-42D50EFAB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 Can Have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994051-9198-4B4C-81CA-1862914E1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Literal Values</a:t>
            </a:r>
          </a:p>
          <a:p>
            <a:pPr marL="274320" lvl="1" indent="0">
              <a:buNone/>
            </a:pPr>
            <a:r>
              <a:rPr lang="it-IT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</a:t>
            </a:r>
            <a:r>
              <a:rPr lang="it-IT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10.0</a:t>
            </a:r>
            <a:r>
              <a:rPr lang="it-IT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True</a:t>
            </a:r>
            <a:r>
              <a:rPr lang="it-IT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"Hello"</a:t>
            </a:r>
            <a:r>
              <a:rPr lang="it-IT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None</a:t>
            </a:r>
            <a:endParaRPr lang="en-US" dirty="0"/>
          </a:p>
          <a:p>
            <a:r>
              <a:rPr lang="en-US" dirty="0"/>
              <a:t>Arithmetic operators</a:t>
            </a:r>
          </a:p>
          <a:p>
            <a:pPr marL="274320" lvl="1" indent="0">
              <a:buNone/>
            </a:pP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+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8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</a:t>
            </a:r>
            <a:endParaRPr lang="en-US" dirty="0"/>
          </a:p>
          <a:p>
            <a:r>
              <a:rPr lang="en-US" dirty="0"/>
              <a:t>Boolean operators</a:t>
            </a:r>
          </a:p>
          <a:p>
            <a:pPr marL="274320" lvl="1" indent="0">
              <a:buNone/>
            </a:pP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not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True</a:t>
            </a:r>
            <a:endParaRPr lang="en-US" dirty="0"/>
          </a:p>
          <a:p>
            <a:r>
              <a:rPr lang="en-US" dirty="0"/>
              <a:t>Variables</a:t>
            </a:r>
          </a:p>
          <a:p>
            <a:pPr marL="274320" lvl="1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age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score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my_string_variable</a:t>
            </a:r>
            <a:endParaRPr lang="en-US" dirty="0"/>
          </a:p>
          <a:p>
            <a:r>
              <a:rPr lang="en-US" dirty="0"/>
              <a:t>And more expressions</a:t>
            </a:r>
          </a:p>
          <a:p>
            <a:pPr lvl="1"/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+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age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not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True</a:t>
            </a:r>
            <a:endParaRPr lang="en-US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41C4F7E1-E7CC-4F89-BB4A-0A6018E58A11}"/>
              </a:ext>
            </a:extLst>
          </p:cNvPr>
          <p:cNvSpPr/>
          <p:nvPr/>
        </p:nvSpPr>
        <p:spPr>
          <a:xfrm>
            <a:off x="7349705" y="4917057"/>
            <a:ext cx="3105510" cy="1178943"/>
          </a:xfrm>
          <a:prstGeom prst="wedgeRoundRectCallout">
            <a:avLst>
              <a:gd name="adj1" fmla="val -92579"/>
              <a:gd name="adj2" fmla="val 31419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Expressions inside of expressions inside of expressions!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940AD20-9682-4B35-A732-72BBF363A3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100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2222">
        <p159:morph option="byObject"/>
      </p:transition>
    </mc:Choice>
    <mc:Fallback>
      <p:transition spd="slow" advTm="222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724AA-6EE2-4F54-9E7C-DAA53EBBA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Statements and Expressions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278CC3-2F29-41B7-AA2D-09F4C6D04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Statements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BD0BFB9-060F-43D0-84AF-DD96BF9188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2377281" y="3651250"/>
            <a:ext cx="2286000" cy="1524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C6C369E-5A2F-425A-8F1F-CD92057EB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Expressions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16E6D79-C66F-41FC-A304-C24B70265B6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6"/>
          <a:stretch>
            <a:fillRect/>
          </a:stretch>
        </p:blipFill>
        <p:spPr>
          <a:xfrm>
            <a:off x="7269956" y="3686969"/>
            <a:ext cx="2752725" cy="1447800"/>
          </a:xfrm>
          <a:prstGeom prst="rect">
            <a:avLst/>
          </a:prstGeom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156BE4A6-D41E-496E-B886-18224D4D0295}"/>
              </a:ext>
            </a:extLst>
          </p:cNvPr>
          <p:cNvSpPr/>
          <p:nvPr/>
        </p:nvSpPr>
        <p:spPr>
          <a:xfrm>
            <a:off x="2377281" y="2776273"/>
            <a:ext cx="2522523" cy="538428"/>
          </a:xfrm>
          <a:prstGeom prst="wedgeRoundRectCallout">
            <a:avLst>
              <a:gd name="adj1" fmla="val -34512"/>
              <a:gd name="adj2" fmla="val 123382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Vertical Notch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6BC88138-E88F-4E8B-BFE4-94E6DFF8F135}"/>
              </a:ext>
            </a:extLst>
          </p:cNvPr>
          <p:cNvSpPr/>
          <p:nvPr/>
        </p:nvSpPr>
        <p:spPr>
          <a:xfrm>
            <a:off x="6497832" y="5344070"/>
            <a:ext cx="2522523" cy="538428"/>
          </a:xfrm>
          <a:prstGeom prst="wedgeRoundRectCallout">
            <a:avLst>
              <a:gd name="adj1" fmla="val -11258"/>
              <a:gd name="adj2" fmla="val -139370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Rounded Edge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9BE61C-FF3A-4D41-9447-0F0DDAAEBE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6061" y="2924176"/>
            <a:ext cx="2466975" cy="78105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D1C746D-88B2-421D-BD79-052CBEF9EA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219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2424">
        <p159:morph option="byObject"/>
      </p:transition>
    </mc:Choice>
    <mc:Fallback>
      <p:transition spd="slow" advTm="224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1417D-1E0F-49F2-851E-1B6C8AA70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is Important</a:t>
            </a:r>
          </a:p>
        </p:txBody>
      </p:sp>
      <p:sp>
        <p:nvSpPr>
          <p:cNvPr id="8" name="Double Wave 7">
            <a:extLst>
              <a:ext uri="{FF2B5EF4-FFF2-40B4-BE49-F238E27FC236}">
                <a16:creationId xmlns:a16="http://schemas.microsoft.com/office/drawing/2014/main" id="{3269F1C4-DAFB-43C2-89F2-F2EFBAF0E875}"/>
              </a:ext>
            </a:extLst>
          </p:cNvPr>
          <p:cNvSpPr/>
          <p:nvPr/>
        </p:nvSpPr>
        <p:spPr>
          <a:xfrm>
            <a:off x="3692106" y="2104847"/>
            <a:ext cx="2967486" cy="757398"/>
          </a:xfrm>
          <a:prstGeom prst="doubleWav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/>
              <a:t>Chapter 15</a:t>
            </a:r>
          </a:p>
        </p:txBody>
      </p:sp>
      <p:sp>
        <p:nvSpPr>
          <p:cNvPr id="9" name="Double Wave 8">
            <a:extLst>
              <a:ext uri="{FF2B5EF4-FFF2-40B4-BE49-F238E27FC236}">
                <a16:creationId xmlns:a16="http://schemas.microsoft.com/office/drawing/2014/main" id="{24CF5755-68BE-41D2-8020-0C16B586F960}"/>
              </a:ext>
            </a:extLst>
          </p:cNvPr>
          <p:cNvSpPr/>
          <p:nvPr/>
        </p:nvSpPr>
        <p:spPr>
          <a:xfrm>
            <a:off x="3161581" y="3227144"/>
            <a:ext cx="2967486" cy="757398"/>
          </a:xfrm>
          <a:prstGeom prst="doubleWav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/>
              <a:t>Chapter 1</a:t>
            </a:r>
          </a:p>
        </p:txBody>
      </p:sp>
      <p:sp>
        <p:nvSpPr>
          <p:cNvPr id="10" name="Double Wave 9">
            <a:extLst>
              <a:ext uri="{FF2B5EF4-FFF2-40B4-BE49-F238E27FC236}">
                <a16:creationId xmlns:a16="http://schemas.microsoft.com/office/drawing/2014/main" id="{0E814E73-3B98-4AB8-8BEC-4A624939975B}"/>
              </a:ext>
            </a:extLst>
          </p:cNvPr>
          <p:cNvSpPr/>
          <p:nvPr/>
        </p:nvSpPr>
        <p:spPr>
          <a:xfrm>
            <a:off x="3692106" y="4349441"/>
            <a:ext cx="2967486" cy="757398"/>
          </a:xfrm>
          <a:prstGeom prst="doubleWav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/>
              <a:t>Prologue</a:t>
            </a:r>
          </a:p>
        </p:txBody>
      </p:sp>
      <p:sp>
        <p:nvSpPr>
          <p:cNvPr id="11" name="Double Wave 10">
            <a:extLst>
              <a:ext uri="{FF2B5EF4-FFF2-40B4-BE49-F238E27FC236}">
                <a16:creationId xmlns:a16="http://schemas.microsoft.com/office/drawing/2014/main" id="{42A0A5E1-22B8-491C-BC5E-E0466B7198A2}"/>
              </a:ext>
            </a:extLst>
          </p:cNvPr>
          <p:cNvSpPr/>
          <p:nvPr/>
        </p:nvSpPr>
        <p:spPr>
          <a:xfrm>
            <a:off x="3161581" y="5297484"/>
            <a:ext cx="2967486" cy="757398"/>
          </a:xfrm>
          <a:prstGeom prst="doubleWav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/>
              <a:t>Chapter 5</a:t>
            </a:r>
          </a:p>
        </p:txBody>
      </p:sp>
      <p:pic>
        <p:nvPicPr>
          <p:cNvPr id="3076" name="Picture 4" descr="Question Girl by Scout">
            <a:extLst>
              <a:ext uri="{FF2B5EF4-FFF2-40B4-BE49-F238E27FC236}">
                <a16:creationId xmlns:a16="http://schemas.microsoft.com/office/drawing/2014/main" id="{EAD0C41D-C165-4E26-B9C2-038D57E58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925" y="2468509"/>
            <a:ext cx="2679728" cy="303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5F3EAB6-4741-4253-B5FD-DE92EE66D9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79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6506">
        <p159:morph option="byObject"/>
      </p:transition>
    </mc:Choice>
    <mc:Fallback>
      <p:transition spd="slow" advTm="165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5FBB10-97E8-46B3-B052-DEC7C85E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C3F9A2-6779-497D-9590-1D66235D52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DD5908-1D21-4490-B910-E8181F37E8D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print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((</a:t>
            </a: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+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*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8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4FB589-41EF-4432-BF7A-6B2FF6E0DD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In the Computer's Head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B427CFD-E52C-4C8B-A642-FEA410C392A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First, 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+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 </a:t>
            </a:r>
            <a:r>
              <a:rPr lang="en-US" dirty="0"/>
              <a:t>is replaced with 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8</a:t>
            </a:r>
          </a:p>
          <a:p>
            <a:r>
              <a:rPr lang="en-US" dirty="0"/>
              <a:t>Next, </a:t>
            </a:r>
            <a:r>
              <a:rPr lang="en-US" dirty="0">
                <a:solidFill>
                  <a:srgbClr val="800000"/>
                </a:solidFill>
                <a:latin typeface="Courier New" panose="02070309020205020404" pitchFamily="49" charset="0"/>
              </a:rPr>
              <a:t>8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n-US" dirty="0">
                <a:solidFill>
                  <a:srgbClr val="800000"/>
                </a:solidFill>
                <a:latin typeface="Courier New" panose="02070309020205020404" pitchFamily="49" charset="0"/>
              </a:rPr>
              <a:t>4</a:t>
            </a:r>
            <a:r>
              <a:rPr lang="en-US" dirty="0"/>
              <a:t> is replaced with </a:t>
            </a:r>
            <a:r>
              <a:rPr lang="en-US" dirty="0">
                <a:solidFill>
                  <a:srgbClr val="800000"/>
                </a:solidFill>
                <a:latin typeface="Courier New" panose="02070309020205020404" pitchFamily="49" charset="0"/>
              </a:rPr>
              <a:t>32</a:t>
            </a:r>
          </a:p>
          <a:p>
            <a:r>
              <a:rPr lang="en-US" dirty="0"/>
              <a:t>Then, </a:t>
            </a:r>
            <a:r>
              <a:rPr lang="en-US" dirty="0">
                <a:solidFill>
                  <a:srgbClr val="800000"/>
                </a:solidFill>
                <a:latin typeface="Courier New" panose="02070309020205020404" pitchFamily="49" charset="0"/>
              </a:rPr>
              <a:t>32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US" dirty="0">
                <a:solidFill>
                  <a:srgbClr val="800000"/>
                </a:solidFill>
                <a:latin typeface="Courier New" panose="02070309020205020404" pitchFamily="49" charset="0"/>
              </a:rPr>
              <a:t>8</a:t>
            </a:r>
            <a:r>
              <a:rPr lang="en-US" dirty="0"/>
              <a:t> is replaced with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True</a:t>
            </a:r>
            <a:endParaRPr lang="en-US" dirty="0"/>
          </a:p>
          <a:p>
            <a:r>
              <a:rPr lang="en-US" dirty="0"/>
              <a:t>Lastly,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True</a:t>
            </a:r>
            <a:r>
              <a:rPr lang="en-US" dirty="0"/>
              <a:t> is printed to the console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C9312B0-3E56-4C3F-801B-F667938DBB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147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7675">
        <p159:morph option="byObject"/>
      </p:transition>
    </mc:Choice>
    <mc:Fallback>
      <p:transition spd="slow" advTm="176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asis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5310</TotalTime>
  <Words>690</Words>
  <Application>Microsoft Office PowerPoint</Application>
  <PresentationFormat>Widescreen</PresentationFormat>
  <Paragraphs>110</Paragraphs>
  <Slides>10</Slides>
  <Notes>10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Corbel</vt:lpstr>
      <vt:lpstr>Courier New</vt:lpstr>
      <vt:lpstr>Basis</vt:lpstr>
      <vt:lpstr>Statements and Expressions</vt:lpstr>
      <vt:lpstr>Sequence</vt:lpstr>
      <vt:lpstr>Metaphor</vt:lpstr>
      <vt:lpstr>Time</vt:lpstr>
      <vt:lpstr>Statements</vt:lpstr>
      <vt:lpstr>Expressions Can Have</vt:lpstr>
      <vt:lpstr>Connecting Statements and Expressions</vt:lpstr>
      <vt:lpstr>Order is Important</vt:lpstr>
      <vt:lpstr>Evaluation</vt:lpstr>
      <vt:lpstr>Order within Expressions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acbart</dc:creator>
  <cp:lastModifiedBy>acbart</cp:lastModifiedBy>
  <cp:revision>187</cp:revision>
  <dcterms:created xsi:type="dcterms:W3CDTF">2017-06-09T19:25:05Z</dcterms:created>
  <dcterms:modified xsi:type="dcterms:W3CDTF">2018-01-06T23:51:10Z</dcterms:modified>
</cp:coreProperties>
</file>